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74" r:id="rId4"/>
    <p:sldId id="263" r:id="rId5"/>
    <p:sldId id="301" r:id="rId6"/>
    <p:sldId id="297" r:id="rId7"/>
    <p:sldId id="288" r:id="rId8"/>
    <p:sldId id="298" r:id="rId9"/>
    <p:sldId id="293" r:id="rId10"/>
    <p:sldId id="294" r:id="rId11"/>
    <p:sldId id="300" r:id="rId12"/>
    <p:sldId id="299" r:id="rId13"/>
    <p:sldId id="295" r:id="rId14"/>
    <p:sldId id="296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FA"/>
    <a:srgbClr val="009CA8"/>
    <a:srgbClr val="F23566"/>
    <a:srgbClr val="FF9D00"/>
    <a:srgbClr val="8E5B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816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3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https://www.youtube.com/watch?v=Lp3SQ-VUk5c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3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Lp3SQ-VUk5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16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8" y="1500001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9291" y="396058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მსოფლიო დაზოგვის დღე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პირადი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ბიუჯეტი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923" y="2830637"/>
            <a:ext cx="4589948" cy="3034531"/>
          </a:xfrm>
          <a:prstGeom prst="rect">
            <a:avLst/>
          </a:prstGeom>
        </p:spPr>
      </p:pic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264201" y="1273951"/>
            <a:ext cx="9777392" cy="117626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პირადი ბიუჯეტი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- ცხრილი, რომელიც გარკვეულის პერიოდის, მაგ., 1 თვის შემოსავლებს, ხარჯებსა და დანაზოგებს გვიჩვენებს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99680" y="137161"/>
            <a:ext cx="9192639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კიდევ </a:t>
            </a:r>
            <a:r>
              <a:rPr lang="ka-GE" sz="3600" dirty="0" err="1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რისი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დაზოგვა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შეგვიძლია? 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589978" y="2266930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წყალს</a:t>
            </a:r>
            <a:endParaRPr lang="en-US" sz="2400" dirty="0">
              <a:solidFill>
                <a:srgbClr val="FF9D00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78091" y="1119139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8E5BB4"/>
                </a:solidFill>
                <a:latin typeface="+mj-lt"/>
                <a:cs typeface="Helvetica Neue LT GEO 65 Medium" panose="020B0604020202020204" pitchFamily="2" charset="0"/>
              </a:rPr>
              <a:t>დავზოგოთ ელექტროენერგია</a:t>
            </a:r>
            <a:endParaRPr lang="en-US" sz="2400" dirty="0">
              <a:solidFill>
                <a:srgbClr val="8E5BB4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5005" y="3417822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ხეებს და ტყეს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701760" y="3970526"/>
            <a:ext cx="4635086" cy="9100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არ დავანაგვიანოთ გარემო, გადავამუშავოთ ნარჩენები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3" b="4872"/>
          <a:stretch/>
        </p:blipFill>
        <p:spPr>
          <a:xfrm>
            <a:off x="9468800" y="1045519"/>
            <a:ext cx="2083104" cy="1817793"/>
          </a:xfrm>
          <a:prstGeom prst="rect">
            <a:avLst/>
          </a:prstGeom>
        </p:spPr>
      </p:pic>
      <p:pic>
        <p:nvPicPr>
          <p:cNvPr id="15" name="Picture 2" descr="Save energy' Poster by Mad Crabs Creations | Displa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" b="21606"/>
          <a:stretch/>
        </p:blipFill>
        <p:spPr bwMode="auto">
          <a:xfrm>
            <a:off x="565005" y="1045519"/>
            <a:ext cx="1869350" cy="20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" y="4425544"/>
            <a:ext cx="2273335" cy="1693710"/>
          </a:xfrm>
          <a:prstGeom prst="rect">
            <a:avLst/>
          </a:prstGeom>
        </p:spPr>
      </p:pic>
      <p:pic>
        <p:nvPicPr>
          <p:cNvPr id="17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3"/>
          <a:stretch/>
        </p:blipFill>
        <p:spPr bwMode="auto">
          <a:xfrm rot="10800000" flipV="1">
            <a:off x="5525264" y="5130401"/>
            <a:ext cx="2254714" cy="7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 bwMode="auto">
          <a:xfrm rot="10800000" flipV="1">
            <a:off x="8236768" y="5068475"/>
            <a:ext cx="2254713" cy="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5476B-8BC4-4923-A370-5B698F7A564C}"/>
              </a:ext>
            </a:extLst>
          </p:cNvPr>
          <p:cNvSpPr txBox="1">
            <a:spLocks/>
          </p:cNvSpPr>
          <p:nvPr/>
        </p:nvSpPr>
        <p:spPr>
          <a:xfrm>
            <a:off x="322633" y="60175"/>
            <a:ext cx="11546733" cy="92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31 ოქტომბერი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-</a:t>
            </a:r>
            <a:r>
              <a:rPr lang="en-US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მსოფლიო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დაზოგვის</a:t>
            </a:r>
            <a:r>
              <a:rPr lang="en-US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დღე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791" y="1070142"/>
            <a:ext cx="3183209" cy="4717715"/>
          </a:xfrm>
          <a:prstGeom prst="rect">
            <a:avLst/>
          </a:prstGeom>
        </p:spPr>
      </p:pic>
      <p:sp>
        <p:nvSpPr>
          <p:cNvPr id="10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498136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cs typeface="Helvetica Neue LT GEO 65 Medium" panose="020B0604020202020204" pitchFamily="2" charset="0"/>
                <a:hlinkClick r:id="rId7"/>
              </a:rPr>
              <a:t>ვიდეო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489789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150612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მსოფლიოში 1924 წლიდან აღინიშნება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2665716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საქართველოში უკვე მე-12 წელია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3825310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დაზოგვის დღის სიმბოლო - ჭიანჭველა „</a:t>
            </a:r>
            <a:r>
              <a:rPr lang="ka-GE" sz="2400" dirty="0" err="1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გროვია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07" y="1786969"/>
            <a:ext cx="2600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5F8FA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www.finedu.gov.ge</a:t>
            </a:r>
            <a:endParaRPr lang="en-US" sz="3600" b="1" dirty="0">
              <a:solidFill>
                <a:srgbClr val="F5F8FA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მადლობა ყურადღებისთვის!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 არის </a:t>
            </a:r>
            <a:r>
              <a:rPr lang="ka-GE" sz="3600" dirty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ფინანსური</a:t>
            </a:r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განათლება?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544530" y="1319925"/>
            <a:ext cx="5655502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1. 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9929" y="4335022"/>
            <a:ext cx="3871760" cy="1543632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342219" y="1319925"/>
            <a:ext cx="5461407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3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. „მსაჯობს“ კომერციულ ბანკებსა და სხვა ფინანსურ ორგანიზაციებს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Helvetica Neue LT GEO 65 Medium" panose="020B06040202020202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Helvetica Neue LT GEO 65 Medium" panose="020B0604020202020204" pitchFamily="2" charset="0"/>
              </a:rPr>
              <a:t>რას საქმიანობს 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Helvetica Neue LT GEO 65 Medium" panose="020B0604020202020204" pitchFamily="2" charset="0"/>
              </a:rPr>
              <a:t>ეროვნული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Helvetica Neue LT GEO 65 Medium" panose="020B0604020202020204" pitchFamily="2" charset="0"/>
              </a:rPr>
              <a:t> ბანკი?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j-ea"/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9685" y="2853747"/>
            <a:ext cx="4171950" cy="2428875"/>
          </a:xfrm>
          <a:prstGeom prst="rect">
            <a:avLst/>
          </a:prstGeom>
        </p:spPr>
      </p:pic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544530" y="2968358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 Light" panose="020F0302020204030204"/>
                <a:ea typeface="+mn-ea"/>
                <a:cs typeface="Helvetica Neue LT GEO 65 Medium" panose="020B0604020202020204" pitchFamily="2" charset="0"/>
              </a:rPr>
              <a:t>. 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უშვებს </a:t>
            </a: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Helvetica Neue LT GEO 65 Medium" panose="020B0604020202020204" pitchFamily="2" charset="0"/>
              </a:rPr>
              <a:t>ქართულ ფულს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 Light" panose="020F0302020204030204"/>
              <a:ea typeface="+mn-ea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ვინ იყო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პირველი ბანკირი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საქართველოში?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0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7993" y="1610966"/>
            <a:ext cx="3552822" cy="3517743"/>
          </a:xfrm>
          <a:prstGeom prst="rect">
            <a:avLst/>
          </a:prstGeom>
        </p:spPr>
      </p:pic>
      <p:pic>
        <p:nvPicPr>
          <p:cNvPr id="31" name="Picture 2" descr="Image result for ილია ჭავჭავაძე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40" y="2013304"/>
            <a:ext cx="1944216" cy="2713066"/>
          </a:xfrm>
          <a:prstGeom prst="rect">
            <a:avLst/>
          </a:prstGeom>
          <a:noFill/>
          <a:ln w="28575">
            <a:solidFill>
              <a:srgbClr val="FF9D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762" y="2030909"/>
            <a:ext cx="8247592" cy="28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83455" y="2687857"/>
            <a:ext cx="3411558" cy="92417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მონეტების მოჭრა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129325" y="3672122"/>
            <a:ext cx="3411558" cy="912544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ბანკნოტების დამზადება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83455" y="1207817"/>
            <a:ext cx="3411558" cy="87504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ბარტერი - საქონლის ერთმანეთში გაცვლა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39136" y="3736040"/>
            <a:ext cx="3411558" cy="92417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ელექტრონული ფული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97497" y="1200070"/>
            <a:ext cx="3411558" cy="87504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სასაქონლო ფული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6" y="1327083"/>
            <a:ext cx="1677698" cy="1838640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883" y="2358682"/>
            <a:ext cx="3507325" cy="1023962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23" name="Picture 2" descr="Image result for lydia first co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98" y="3848941"/>
            <a:ext cx="2531343" cy="1240359"/>
          </a:xfrm>
          <a:prstGeom prst="rect">
            <a:avLst/>
          </a:prstGeom>
          <a:noFill/>
          <a:ln w="28575">
            <a:solidFill>
              <a:srgbClr val="009CA8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474" y="4722377"/>
            <a:ext cx="2144478" cy="1305049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785" y="4888254"/>
            <a:ext cx="1798703" cy="1216927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6667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1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pic>
        <p:nvPicPr>
          <p:cNvPr id="15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14213" y="805072"/>
            <a:ext cx="2571261" cy="2545873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1291685"/>
            <a:ext cx="5738148" cy="74240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რა ეწოდება ქართულ ფულს?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2457064"/>
            <a:ext cx="5738148" cy="7330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იცით, რომელია მისი სიმბოლო?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870094" y="2457064"/>
            <a:ext cx="2990004" cy="1651837"/>
          </a:xfrm>
          <a:prstGeom prst="rect">
            <a:avLst/>
          </a:prstGeom>
          <a:blipFill dpi="0" rotWithShape="1">
            <a:blip r:embed="rId8">
              <a:alphaModFix amt="75000"/>
            </a:blip>
            <a:srcRect/>
            <a:stretch>
              <a:fillRect/>
            </a:stretch>
          </a:blipFill>
          <a:ln w="28575">
            <a:solidFill>
              <a:srgbClr val="009CA8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3613099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რას ნიშნავს სიტყვა „ლარი“?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653702" y="146889"/>
            <a:ext cx="8696528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ქართული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4738087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საიდან მოდის სიტყვა „თეთრი“?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23" y="4364218"/>
            <a:ext cx="2916892" cy="1450674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6604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62775" y="1205607"/>
            <a:ext cx="1026645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დაზოგვა და ხარჯვა მნიშვნელოვანი ფინანსური გადაწყვეტილებებია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6" y="2291265"/>
            <a:ext cx="3062502" cy="3421684"/>
          </a:xfrm>
          <a:prstGeom prst="rect">
            <a:avLst/>
          </a:prstGeom>
        </p:spPr>
      </p:pic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84180" y="2740094"/>
            <a:ext cx="6016608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ფინანსების მართვა - მიზნის მისაღწევად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036977" y="4734425"/>
            <a:ext cx="2851072" cy="1160320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მოკლევადიანი მიზნები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5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6296301" y="3847740"/>
            <a:ext cx="1025797" cy="565720"/>
          </a:xfrm>
          <a:prstGeom prst="rect">
            <a:avLst/>
          </a:prstGeom>
        </p:spPr>
      </p:pic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8208230" y="4815295"/>
            <a:ext cx="2848743" cy="998580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FiraGO" panose="020B0503050000020004" pitchFamily="34" charset="0"/>
              </a:rPr>
              <a:t>გრძელვადიანი მიზნები</a:t>
            </a:r>
            <a:endParaRPr lang="en-US" sz="2400" dirty="0">
              <a:solidFill>
                <a:srgbClr val="8E5BB4"/>
              </a:solidFill>
              <a:latin typeface="+mj-lt"/>
              <a:cs typeface="FiraGO" panose="020B0503050000020004" pitchFamily="34" charset="0"/>
            </a:endParaRPr>
          </a:p>
        </p:txBody>
      </p:sp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00270" flipH="1">
            <a:off x="8570869" y="3717315"/>
            <a:ext cx="916223" cy="8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980831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გ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აქვთ ფინანსური მიზანი?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317" y="1965473"/>
            <a:ext cx="3240360" cy="2773526"/>
          </a:xfrm>
          <a:prstGeom prst="rect">
            <a:avLst/>
          </a:prstGeom>
          <a:ln w="28575">
            <a:solidFill>
              <a:srgbClr val="F5F8FA"/>
            </a:solidFill>
            <a:prstDash val="sysDot"/>
          </a:ln>
        </p:spPr>
      </p:pic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2358357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რ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 არის საჭირო, რომ მივაღწიოთ ფინანსურ მიზანს?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3743440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ზოგავთ თანხას მიზნის მისაღწევად?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2" y="5102001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მარტივია თუ რთული დაზოგვა?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25" y="0"/>
            <a:ext cx="122418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231356" y="4766424"/>
            <a:ext cx="3866920" cy="1282205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აუცილებელი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7937487" y="4822706"/>
            <a:ext cx="3866139" cy="1147230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err="1" smtClean="0">
                <a:solidFill>
                  <a:srgbClr val="8E5BB4"/>
                </a:solidFill>
                <a:latin typeface="+mj-lt"/>
              </a:rPr>
              <a:t>არააუცილებელი</a:t>
            </a:r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 ხარჯები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7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600460" y="3484674"/>
            <a:ext cx="1260360" cy="840921"/>
          </a:xfrm>
          <a:prstGeom prst="rect">
            <a:avLst/>
          </a:prstGeom>
        </p:spPr>
      </p:pic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590569" flipH="1">
            <a:off x="10402017" y="3570413"/>
            <a:ext cx="1122543" cy="9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6272B7D6-90F9-41C2-9B75-D3FBD8EA8A4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248</Words>
  <Application>Microsoft Office PowerPoint</Application>
  <PresentationFormat>Widescreen</PresentationFormat>
  <Paragraphs>63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FiraGO</vt:lpstr>
      <vt:lpstr>Helvetica Neue LT GEO 65 Medium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Tinatin Gujabidze</cp:lastModifiedBy>
  <cp:revision>81</cp:revision>
  <dcterms:created xsi:type="dcterms:W3CDTF">2023-03-14T21:26:28Z</dcterms:created>
  <dcterms:modified xsi:type="dcterms:W3CDTF">2023-10-26T08:53:00Z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bdf2efb1-f140-44a1-a161-0372c1e81a78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